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2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745E6AFE-8011-4ED0-8F6C-B4CCD940822B}" type="datetimeFigureOut">
              <a:rPr lang="en-GB" smtClean="0"/>
              <a:t>11/04/2019</a:t>
            </a:fld>
            <a:endParaRPr lang="en-GB"/>
          </a:p>
        </p:txBody>
      </p:sp>
      <p:sp>
        <p:nvSpPr>
          <p:cNvPr id="4" name="Slide Image Placeholder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04D1FA2A-E4E8-4AF9-B273-1CB32C81646B}" type="slidenum">
              <a:rPr lang="en-GB" smtClean="0"/>
              <a:t>‹#›</a:t>
            </a:fld>
            <a:endParaRPr lang="en-GB"/>
          </a:p>
        </p:txBody>
      </p:sp>
    </p:spTree>
    <p:extLst>
      <p:ext uri="{BB962C8B-B14F-4D97-AF65-F5344CB8AC3E}">
        <p14:creationId xmlns:p14="http://schemas.microsoft.com/office/powerpoint/2010/main" val="4074848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dsholder til diasbillede 1"/>
          <p:cNvSpPr>
            <a:spLocks noGrp="1" noRot="1" noChangeAspect="1" noTextEdit="1"/>
          </p:cNvSpPr>
          <p:nvPr>
            <p:ph type="sldImg"/>
          </p:nvPr>
        </p:nvSpPr>
        <p:spPr>
          <a:xfrm>
            <a:off x="412750" y="877888"/>
            <a:ext cx="5851525" cy="4389437"/>
          </a:xfrm>
          <a:ln/>
        </p:spPr>
      </p:sp>
      <p:sp>
        <p:nvSpPr>
          <p:cNvPr id="4" name="Pladsholder til diasnummer 3"/>
          <p:cNvSpPr txBox="1">
            <a:spLocks noGrp="1"/>
          </p:cNvSpPr>
          <p:nvPr/>
        </p:nvSpPr>
        <p:spPr bwMode="auto">
          <a:xfrm>
            <a:off x="3782807" y="11117690"/>
            <a:ext cx="2894356" cy="586467"/>
          </a:xfrm>
          <a:prstGeom prst="rect">
            <a:avLst/>
          </a:prstGeom>
          <a:noFill/>
          <a:ln>
            <a:miter lim="800000"/>
            <a:headEnd/>
            <a:tailEnd/>
          </a:ln>
        </p:spPr>
        <p:txBody>
          <a:bodyPr anchor="b"/>
          <a:lstStyle/>
          <a:p>
            <a:pPr algn="r">
              <a:defRPr/>
            </a:pPr>
            <a:fld id="{0A2990C5-BE06-49D9-93D3-D9E07F92F25A}" type="slidenum">
              <a:rPr lang="de-DE" sz="1200">
                <a:latin typeface="Times New Roman" charset="0"/>
                <a:ea typeface="+mn-ea"/>
              </a:rPr>
              <a:pPr algn="r">
                <a:defRPr/>
              </a:pPr>
              <a:t>1</a:t>
            </a:fld>
            <a:endParaRPr lang="de-DE" sz="1200">
              <a:latin typeface="Times New Roman" charset="0"/>
              <a:ea typeface="+mn-ea"/>
            </a:endParaRPr>
          </a:p>
        </p:txBody>
      </p:sp>
      <p:sp>
        <p:nvSpPr>
          <p:cNvPr id="2" name="Notes Placeholder 1"/>
          <p:cNvSpPr>
            <a:spLocks noGrp="1"/>
          </p:cNvSpPr>
          <p:nvPr>
            <p:ph type="body" idx="1"/>
          </p:nvPr>
        </p:nvSpPr>
        <p:spPr/>
        <p:txBody>
          <a:bodyPr/>
          <a:lstStyle/>
          <a:p>
            <a:endParaRPr lang="da-DK" dirty="0"/>
          </a:p>
        </p:txBody>
      </p:sp>
    </p:spTree>
    <p:extLst>
      <p:ext uri="{BB962C8B-B14F-4D97-AF65-F5344CB8AC3E}">
        <p14:creationId xmlns:p14="http://schemas.microsoft.com/office/powerpoint/2010/main" val="2766924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94699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ekstfelt 13"/>
          <p:cNvSpPr txBox="1">
            <a:spLocks noChangeArrowheads="1"/>
          </p:cNvSpPr>
          <p:nvPr/>
        </p:nvSpPr>
        <p:spPr bwMode="auto">
          <a:xfrm>
            <a:off x="323850" y="1317625"/>
            <a:ext cx="4494213"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ts val="4500"/>
              </a:lnSpc>
            </a:pPr>
            <a:r>
              <a:rPr lang="da-DK" sz="4800">
                <a:solidFill>
                  <a:schemeClr val="bg1"/>
                </a:solidFill>
                <a:latin typeface="Arial" panose="020B0604020202020204" pitchFamily="34" charset="0"/>
                <a:cs typeface="Arial" panose="020B0604020202020204" pitchFamily="34" charset="0"/>
              </a:rPr>
              <a:t>LIBERATING </a:t>
            </a:r>
          </a:p>
          <a:p>
            <a:pPr eaLnBrk="1" hangingPunct="1">
              <a:lnSpc>
                <a:spcPts val="4500"/>
              </a:lnSpc>
            </a:pPr>
            <a:r>
              <a:rPr lang="da-DK" sz="4800">
                <a:solidFill>
                  <a:schemeClr val="bg1"/>
                </a:solidFill>
                <a:latin typeface="Arial" panose="020B0604020202020204" pitchFamily="34" charset="0"/>
                <a:cs typeface="Arial" panose="020B0604020202020204" pitchFamily="34" charset="0"/>
              </a:rPr>
              <a:t>TECHNOLOGY</a:t>
            </a:r>
          </a:p>
        </p:txBody>
      </p:sp>
      <p:sp>
        <p:nvSpPr>
          <p:cNvPr id="17" name="Rektangel 16"/>
          <p:cNvSpPr/>
          <p:nvPr/>
        </p:nvSpPr>
        <p:spPr>
          <a:xfrm flipV="1">
            <a:off x="0" y="6021388"/>
            <a:ext cx="9144000" cy="0"/>
          </a:xfrm>
          <a:prstGeom prst="rect">
            <a:avLst/>
          </a:prstGeom>
          <a:solidFill>
            <a:srgbClr val="F85D01"/>
          </a:solidFill>
          <a:ln>
            <a:solidFill>
              <a:srgbClr val="F85D0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a:p>
        </p:txBody>
      </p:sp>
      <p:pic>
        <p:nvPicPr>
          <p:cNvPr id="2052" name="Billede 1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0250" y="6169025"/>
            <a:ext cx="160655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Pladsholder til tekst 2"/>
          <p:cNvSpPr txBox="1">
            <a:spLocks/>
          </p:cNvSpPr>
          <p:nvPr/>
        </p:nvSpPr>
        <p:spPr>
          <a:xfrm>
            <a:off x="395288" y="6165850"/>
            <a:ext cx="6324600" cy="503238"/>
          </a:xfrm>
          <a:prstGeom prst="rect">
            <a:avLst/>
          </a:prstGeom>
        </p:spPr>
        <p:txBody>
          <a:bodyPr/>
          <a:lstStyle>
            <a:lvl1pPr marL="0" indent="0" algn="l" defTabSz="914400" rtl="0" eaLnBrk="1" latinLnBrk="0" hangingPunct="1">
              <a:spcBef>
                <a:spcPct val="20000"/>
              </a:spcBef>
              <a:buFontTx/>
              <a:buNone/>
              <a:defRPr sz="4000" kern="1200">
                <a:solidFill>
                  <a:schemeClr val="tx1">
                    <a:lumMod val="75000"/>
                    <a:lumOff val="25000"/>
                  </a:schemeClr>
                </a:solidFill>
                <a:latin typeface="Bodoni MT Black" panose="02070A03080606020203" pitchFamily="18" charset="0"/>
                <a:ea typeface="+mn-ea"/>
                <a:cs typeface="Arial" pitchFamily="34" charset="0"/>
              </a:defRPr>
            </a:lvl1pPr>
            <a:lvl2pPr marL="457200" indent="0" algn="l" defTabSz="914400" rtl="0" eaLnBrk="1" latinLnBrk="0" hangingPunct="1">
              <a:spcBef>
                <a:spcPct val="20000"/>
              </a:spcBef>
              <a:buFontTx/>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Tx/>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Tx/>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Tx/>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fontAlgn="auto">
              <a:spcAft>
                <a:spcPts val="0"/>
              </a:spcAft>
              <a:defRPr/>
            </a:pPr>
            <a:r>
              <a:rPr lang="da-DK" sz="2800" dirty="0">
                <a:solidFill>
                  <a:schemeClr val="tx1">
                    <a:lumMod val="85000"/>
                    <a:lumOff val="15000"/>
                  </a:schemeClr>
                </a:solidFill>
              </a:rPr>
              <a:t>www.zylinc.com</a:t>
            </a:r>
          </a:p>
        </p:txBody>
      </p:sp>
    </p:spTree>
    <p:extLst>
      <p:ext uri="{BB962C8B-B14F-4D97-AF65-F5344CB8AC3E}">
        <p14:creationId xmlns:p14="http://schemas.microsoft.com/office/powerpoint/2010/main" val="4235861706"/>
      </p:ext>
    </p:extLst>
  </p:cSld>
  <p:clrMap bg1="lt1" tx1="dk1" bg2="lt2" tx2="dk2" accent1="accent1" accent2="accent2" accent3="accent3" accent4="accent4" accent5="accent5" accent6="accent6" hlink="hlink" folHlink="folHlink"/>
  <p:sldLayoutIdLst>
    <p:sldLayoutId id="2147483650" r:id="rId1"/>
  </p:sldLayoutIdLst>
  <p:txStyles>
    <p:titleStyle>
      <a:lvl1pPr algn="l" rtl="0" fontAlgn="base">
        <a:spcBef>
          <a:spcPct val="0"/>
        </a:spcBef>
        <a:spcAft>
          <a:spcPct val="0"/>
        </a:spcAft>
        <a:defRPr sz="3600" kern="1200">
          <a:solidFill>
            <a:schemeClr val="tx1"/>
          </a:solidFill>
          <a:latin typeface="Arial" pitchFamily="34" charset="0"/>
          <a:ea typeface="+mj-ea"/>
          <a:cs typeface="Arial" pitchFamily="34" charset="0"/>
        </a:defRPr>
      </a:lvl1pPr>
      <a:lvl2pPr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p:titleStyle>
    <p:bodyStyle>
      <a:lvl1pPr marL="534988" indent="-534988" algn="l" rtl="0" fontAlgn="base">
        <a:spcBef>
          <a:spcPct val="20000"/>
        </a:spcBef>
        <a:spcAft>
          <a:spcPct val="0"/>
        </a:spcAft>
        <a:buClr>
          <a:srgbClr val="F85D01"/>
        </a:buClr>
        <a:buFont typeface="Wingdings" panose="05000000000000000000" pitchFamily="2" charset="2"/>
        <a:buChar char="§"/>
        <a:defRPr sz="3200" kern="1200">
          <a:solidFill>
            <a:schemeClr val="tx1"/>
          </a:solidFill>
          <a:latin typeface="Arial" pitchFamily="34" charset="0"/>
          <a:ea typeface="+mn-ea"/>
          <a:cs typeface="Arial" pitchFamily="34" charset="0"/>
        </a:defRPr>
      </a:lvl1pPr>
      <a:lvl2pPr marL="896938" indent="-439738" algn="l" rtl="0" fontAlgn="base">
        <a:spcBef>
          <a:spcPct val="20000"/>
        </a:spcBef>
        <a:spcAft>
          <a:spcPct val="0"/>
        </a:spcAft>
        <a:buClr>
          <a:srgbClr val="F85D01"/>
        </a:buClr>
        <a:buFont typeface="Wingdings" panose="05000000000000000000" pitchFamily="2" charset="2"/>
        <a:buChar char="§"/>
        <a:defRPr sz="2800" kern="1200">
          <a:solidFill>
            <a:schemeClr val="tx1"/>
          </a:solidFill>
          <a:latin typeface="Arial" pitchFamily="34" charset="0"/>
          <a:ea typeface="+mn-ea"/>
          <a:cs typeface="Arial" pitchFamily="34" charset="0"/>
        </a:defRPr>
      </a:lvl2pPr>
      <a:lvl3pPr marL="1258888" indent="-344488" algn="l" rtl="0" fontAlgn="base">
        <a:spcBef>
          <a:spcPct val="20000"/>
        </a:spcBef>
        <a:spcAft>
          <a:spcPct val="0"/>
        </a:spcAft>
        <a:buClr>
          <a:srgbClr val="F85D01"/>
        </a:buClr>
        <a:buFont typeface="Wingdings" panose="05000000000000000000" pitchFamily="2" charset="2"/>
        <a:buChar char="§"/>
        <a:defRPr sz="2400" kern="1200">
          <a:solidFill>
            <a:schemeClr val="tx1"/>
          </a:solidFill>
          <a:latin typeface="Arial" pitchFamily="34" charset="0"/>
          <a:ea typeface="+mn-ea"/>
          <a:cs typeface="Arial" pitchFamily="34" charset="0"/>
        </a:defRPr>
      </a:lvl3pPr>
      <a:lvl4pPr marL="1698625" indent="-327025" algn="l" rtl="0" fontAlgn="base">
        <a:spcBef>
          <a:spcPct val="20000"/>
        </a:spcBef>
        <a:spcAft>
          <a:spcPct val="0"/>
        </a:spcAft>
        <a:buClr>
          <a:srgbClr val="F85D01"/>
        </a:buClr>
        <a:buFont typeface="Wingdings" panose="05000000000000000000" pitchFamily="2" charset="2"/>
        <a:buChar char="§"/>
        <a:defRPr sz="2000" kern="1200">
          <a:solidFill>
            <a:schemeClr val="tx1"/>
          </a:solidFill>
          <a:latin typeface="Arial" pitchFamily="34" charset="0"/>
          <a:ea typeface="+mn-ea"/>
          <a:cs typeface="Arial" pitchFamily="34" charset="0"/>
        </a:defRPr>
      </a:lvl4pPr>
      <a:lvl5pPr marL="2155825" indent="-327025" algn="l" rtl="0" fontAlgn="base">
        <a:spcBef>
          <a:spcPct val="20000"/>
        </a:spcBef>
        <a:spcAft>
          <a:spcPct val="0"/>
        </a:spcAft>
        <a:buClr>
          <a:srgbClr val="F85D01"/>
        </a:buClr>
        <a:buFont typeface="Wingdings" panose="05000000000000000000"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333251" y="5013176"/>
            <a:ext cx="4022725" cy="1224136"/>
          </a:xfrm>
          <a:prstGeom prst="rect">
            <a:avLst/>
          </a:prstGeom>
          <a:noFill/>
          <a:ln w="9525">
            <a:noFill/>
            <a:miter lim="800000"/>
            <a:headEnd/>
            <a:tailEnd/>
          </a:ln>
        </p:spPr>
        <p:txBody>
          <a:bodyPr lIns="91424" tIns="45712" rIns="91424" bIns="45712"/>
          <a:lstStyle/>
          <a:p>
            <a:pPr marL="171450" indent="-171450" algn="just">
              <a:lnSpc>
                <a:spcPts val="900"/>
              </a:lnSpc>
              <a:buFont typeface="Arial" panose="020B0604020202020204" pitchFamily="34" charset="0"/>
              <a:buChar char="•"/>
            </a:pPr>
            <a:endParaRPr lang="en-US" sz="1000" dirty="0">
              <a:latin typeface="+mn-lt"/>
              <a:cs typeface="Arial" panose="020B0604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1393031"/>
          </a:xfrm>
          <a:prstGeom prst="rect">
            <a:avLst/>
          </a:prstGeom>
        </p:spPr>
      </p:pic>
      <p:sp>
        <p:nvSpPr>
          <p:cNvPr id="16" name="TextBox 15"/>
          <p:cNvSpPr txBox="1"/>
          <p:nvPr/>
        </p:nvSpPr>
        <p:spPr>
          <a:xfrm>
            <a:off x="2228710" y="1720238"/>
            <a:ext cx="2295014" cy="440120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Zylinc Service Center is the primary solution used by the local government of Kolding.</a:t>
            </a:r>
          </a:p>
          <a:p>
            <a:pPr marL="128588" indent="-128588">
              <a:buClr>
                <a:srgbClr val="F85D01"/>
              </a:buClr>
              <a:buFont typeface="Arial" panose="020B0604020202020204" pitchFamily="34" charset="0"/>
              <a:buChar cha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The solution is used by 650 agents – 115 agents at the same time. The solution runs across the local government organization’s departments.</a:t>
            </a:r>
          </a:p>
          <a:p>
            <a:pPr>
              <a:buClr>
                <a:srgbClr val="F85D01"/>
              </a:buCl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The Zylinc mobile app is used to add flexibility to the workflow.</a:t>
            </a:r>
          </a:p>
          <a:p>
            <a:pPr marL="128588" indent="-128588">
              <a:buClr>
                <a:srgbClr val="F85D01"/>
              </a:buClr>
              <a:buFont typeface="Arial" panose="020B0604020202020204" pitchFamily="34" charset="0"/>
              <a:buChar cha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Integration to ServiceNow is set up. Primarily used for lookup in internal databases for IT support and for quick access to IT user profiles internally in the local government organization.</a:t>
            </a: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solidFill>
                <a:schemeClr val="tx1"/>
              </a:solidFill>
              <a:latin typeface="Arial" panose="020B0604020202020204" pitchFamily="34" charset="0"/>
              <a:cs typeface="Arial" panose="020B0604020202020204" pitchFamily="34" charset="0"/>
            </a:endParaRPr>
          </a:p>
        </p:txBody>
      </p:sp>
      <p:sp>
        <p:nvSpPr>
          <p:cNvPr id="17" name="TextBox 16"/>
          <p:cNvSpPr txBox="1"/>
          <p:nvPr/>
        </p:nvSpPr>
        <p:spPr>
          <a:xfrm>
            <a:off x="4585941" y="1720238"/>
            <a:ext cx="2161400" cy="424731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28588" indent="-128588">
              <a:buClr>
                <a:srgbClr val="F85D01"/>
              </a:buClr>
              <a:buFont typeface="Arial" panose="020B0604020202020204" pitchFamily="34" charset="0"/>
              <a:buChar char="•"/>
            </a:pPr>
            <a:r>
              <a:rPr lang="en-US" sz="1000" dirty="0">
                <a:latin typeface="Arial" panose="020B0604020202020204" pitchFamily="34" charset="0"/>
                <a:cs typeface="Arial" panose="020B0604020202020204" pitchFamily="34" charset="0"/>
              </a:rPr>
              <a:t>In the web-based administration portal, queues, which numbers the queues are tied to, overflow from one queue to another, which audio announcements are tied to the queues, where to find the audio files, etc. can all be set up.</a:t>
            </a:r>
          </a:p>
          <a:p>
            <a:pPr marL="128588" indent="-128588">
              <a:buClr>
                <a:srgbClr val="F85D01"/>
              </a:buClr>
              <a:buFont typeface="Arial" panose="020B0604020202020204" pitchFamily="34" charset="0"/>
              <a:buChar cha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Zylinc wallboards are set up so given departments can view if there are many calls building up on a queue, and which agents work on a given queue.</a:t>
            </a:r>
          </a:p>
          <a:p>
            <a:pPr marL="128588" indent="-128588">
              <a:buClr>
                <a:srgbClr val="F85D01"/>
              </a:buClr>
              <a:buFont typeface="Arial" panose="020B0604020202020204" pitchFamily="34" charset="0"/>
              <a:buChar cha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The solution works across all departments.</a:t>
            </a:r>
          </a:p>
          <a:p>
            <a:pPr>
              <a:buClr>
                <a:srgbClr val="F85D01"/>
              </a:buCl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Integrates with existing systems e.g. ServiceNow, Skype for Business, etc.</a:t>
            </a:r>
          </a:p>
          <a:p>
            <a:pPr>
              <a:buClr>
                <a:srgbClr val="F85D01"/>
              </a:buClr>
            </a:pP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solidFill>
                  <a:schemeClr val="tx1"/>
                </a:solidFill>
                <a:latin typeface="Arial" panose="020B0604020202020204" pitchFamily="34" charset="0"/>
                <a:cs typeface="Arial" panose="020B0604020202020204" pitchFamily="34" charset="0"/>
              </a:rPr>
              <a:t>Personal contact is prioritized, and queue overflow is set up, in order for citizens to get through to an agent as fast as possible.</a:t>
            </a:r>
          </a:p>
        </p:txBody>
      </p:sp>
      <p:sp>
        <p:nvSpPr>
          <p:cNvPr id="18" name="TextBox 17"/>
          <p:cNvSpPr txBox="1"/>
          <p:nvPr/>
        </p:nvSpPr>
        <p:spPr>
          <a:xfrm>
            <a:off x="6838781" y="1729462"/>
            <a:ext cx="2044739" cy="3323987"/>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128588" indent="-128588">
              <a:buClr>
                <a:srgbClr val="F85D01"/>
              </a:buClr>
              <a:buFont typeface="Arial" panose="020B0604020202020204" pitchFamily="34" charset="0"/>
              <a:buChar char="•"/>
            </a:pPr>
            <a:r>
              <a:rPr lang="en-US" sz="1000" dirty="0">
                <a:latin typeface="Arial" panose="020B0604020202020204" pitchFamily="34" charset="0"/>
                <a:cs typeface="Arial" panose="020B0604020202020204" pitchFamily="34" charset="0"/>
              </a:rPr>
              <a:t>When new users are added in a department, they can manage the system after only one hour of introduction.</a:t>
            </a:r>
          </a:p>
          <a:p>
            <a:pPr marL="128588" indent="-128588">
              <a:buClr>
                <a:srgbClr val="F85D01"/>
              </a:buClr>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latin typeface="Arial" panose="020B0604020202020204" pitchFamily="34" charset="0"/>
                <a:cs typeface="Arial" panose="020B0604020202020204" pitchFamily="34" charset="0"/>
              </a:rPr>
              <a:t>Profiles are based on a standard, for example with certain keyboard shortcuts, but can be adapted to suit individual departments’ needs</a:t>
            </a:r>
          </a:p>
          <a:p>
            <a:pPr marL="128588" indent="-128588">
              <a:buClr>
                <a:srgbClr val="F85D01"/>
              </a:buClr>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latin typeface="Arial" panose="020B0604020202020204" pitchFamily="34" charset="0"/>
                <a:cs typeface="Arial" panose="020B0604020202020204" pitchFamily="34" charset="0"/>
              </a:rPr>
              <a:t>The Zylinc mobile app makes it possible for employees to work from home if needed.</a:t>
            </a:r>
          </a:p>
          <a:p>
            <a:pPr marL="128588" indent="-128588">
              <a:buClr>
                <a:srgbClr val="F85D01"/>
              </a:buClr>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r>
              <a:rPr lang="en-US" sz="1000" dirty="0">
                <a:latin typeface="Arial" panose="020B0604020202020204" pitchFamily="34" charset="0"/>
                <a:cs typeface="Arial" panose="020B0604020202020204" pitchFamily="34" charset="0"/>
              </a:rPr>
              <a:t>With queue overflow, the user can quickly get in contact with the citizen and provide the best possible service.</a:t>
            </a:r>
            <a:endParaRPr lang="en-US" sz="1000" dirty="0">
              <a:solidFill>
                <a:schemeClr val="tx1"/>
              </a:solidFill>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da-DK" sz="1000" dirty="0">
              <a:latin typeface="Arial" panose="020B0604020202020204" pitchFamily="34" charset="0"/>
              <a:cs typeface="Arial" panose="020B0604020202020204" pitchFamily="34" charset="0"/>
            </a:endParaRPr>
          </a:p>
          <a:p>
            <a:pPr marL="128588" indent="-128588">
              <a:buClr>
                <a:srgbClr val="F85D01"/>
              </a:buClr>
              <a:buFont typeface="Arial" panose="020B0604020202020204" pitchFamily="34" charset="0"/>
              <a:buChar char="•"/>
            </a:pPr>
            <a:endParaRPr lang="en-US" sz="1000" dirty="0">
              <a:solidFill>
                <a:schemeClr val="tx1"/>
              </a:solidFill>
              <a:latin typeface="Arial" panose="020B0604020202020204" pitchFamily="34" charset="0"/>
              <a:cs typeface="Arial" panose="020B0604020202020204" pitchFamily="34" charset="0"/>
            </a:endParaRPr>
          </a:p>
        </p:txBody>
      </p: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13987"/>
            <a:ext cx="2243439" cy="4952247"/>
          </a:xfrm>
          <a:prstGeom prst="rect">
            <a:avLst/>
          </a:prstGeom>
        </p:spPr>
      </p:pic>
      <p:pic>
        <p:nvPicPr>
          <p:cNvPr id="30" name="Picture 29"/>
          <p:cNvPicPr>
            <a:picLocks noChangeAspect="1"/>
          </p:cNvPicPr>
          <p:nvPr/>
        </p:nvPicPr>
        <p:blipFill rotWithShape="1">
          <a:blip r:embed="rId5">
            <a:extLst>
              <a:ext uri="{28A0092B-C50C-407E-A947-70E740481C1C}">
                <a14:useLocalDpi xmlns:a14="http://schemas.microsoft.com/office/drawing/2010/main" val="0"/>
              </a:ext>
            </a:extLst>
          </a:blip>
          <a:srcRect l="5699" r="7327" b="4577"/>
          <a:stretch/>
        </p:blipFill>
        <p:spPr>
          <a:xfrm>
            <a:off x="76975" y="228600"/>
            <a:ext cx="2053096" cy="5604497"/>
          </a:xfrm>
          <a:prstGeom prst="rect">
            <a:avLst/>
          </a:prstGeom>
        </p:spPr>
      </p:pic>
      <p:sp>
        <p:nvSpPr>
          <p:cNvPr id="21" name="TextBox 20"/>
          <p:cNvSpPr txBox="1"/>
          <p:nvPr/>
        </p:nvSpPr>
        <p:spPr>
          <a:xfrm>
            <a:off x="111851" y="1736007"/>
            <a:ext cx="2067763" cy="398570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100" dirty="0">
                <a:latin typeface="Arial" panose="020B0604020202020204" pitchFamily="34" charset="0"/>
                <a:cs typeface="Arial" panose="020B0604020202020204" pitchFamily="34" charset="0"/>
              </a:rPr>
              <a:t>The city of Kolding has Denmark’s 10th largest local government organization, and the city’s many different departments are always busy answering phone inquiries.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On their </a:t>
            </a:r>
            <a:r>
              <a:rPr lang="en-US" sz="1100" dirty="0" err="1">
                <a:latin typeface="Arial" panose="020B0604020202020204" pitchFamily="34" charset="0"/>
                <a:cs typeface="Arial" panose="020B0604020202020204" pitchFamily="34" charset="0"/>
              </a:rPr>
              <a:t>Zylinc</a:t>
            </a:r>
            <a:r>
              <a:rPr lang="en-US" sz="1100" dirty="0">
                <a:latin typeface="Arial" panose="020B0604020202020204" pitchFamily="34" charset="0"/>
                <a:cs typeface="Arial" panose="020B0604020202020204" pitchFamily="34" charset="0"/>
              </a:rPr>
              <a:t> system, the municipality has just over 80 phone queues with a total of almost 650 active users on them. The numbers of inquiries vary greatly.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The central switchboard can get almost 10.000 calls a month, but other departments, like the Transportation or the Dental Care department also get several thousand calls every month. In total the municipality handles at least 20.000 calls every month.</a:t>
            </a:r>
          </a:p>
        </p:txBody>
      </p:sp>
      <p:sp>
        <p:nvSpPr>
          <p:cNvPr id="22" name="TextBox 21"/>
          <p:cNvSpPr txBox="1"/>
          <p:nvPr/>
        </p:nvSpPr>
        <p:spPr>
          <a:xfrm>
            <a:off x="6850330" y="1460655"/>
            <a:ext cx="1295547" cy="276999"/>
          </a:xfrm>
          <a:prstGeom prst="rect">
            <a:avLst/>
          </a:prstGeom>
          <a:noFill/>
        </p:spPr>
        <p:txBody>
          <a:bodyPr wrap="none" rtlCol="0">
            <a:spAutoFit/>
          </a:bodyPr>
          <a:lstStyle/>
          <a:p>
            <a:r>
              <a:rPr lang="en-US" sz="1200" b="1">
                <a:latin typeface="Arial" panose="020B0604020202020204" pitchFamily="34" charset="0"/>
                <a:cs typeface="Arial" panose="020B0604020202020204" pitchFamily="34" charset="0"/>
              </a:rPr>
              <a:t>Benefits – </a:t>
            </a:r>
            <a:r>
              <a:rPr lang="en-US" sz="1200" b="1" dirty="0">
                <a:latin typeface="Arial" panose="020B0604020202020204" pitchFamily="34" charset="0"/>
                <a:cs typeface="Arial" panose="020B0604020202020204" pitchFamily="34" charset="0"/>
              </a:rPr>
              <a:t>user</a:t>
            </a:r>
            <a:endParaRPr lang="da-DK" sz="1200" b="1" dirty="0">
              <a:latin typeface="Arial" panose="020B0604020202020204" pitchFamily="34" charset="0"/>
              <a:cs typeface="Arial" panose="020B0604020202020204" pitchFamily="34" charset="0"/>
            </a:endParaRPr>
          </a:p>
        </p:txBody>
      </p:sp>
      <p:sp>
        <p:nvSpPr>
          <p:cNvPr id="23" name="TextBox 22"/>
          <p:cNvSpPr txBox="1"/>
          <p:nvPr/>
        </p:nvSpPr>
        <p:spPr>
          <a:xfrm>
            <a:off x="2254020" y="1443777"/>
            <a:ext cx="1397242" cy="276999"/>
          </a:xfrm>
          <a:prstGeom prst="rect">
            <a:avLst/>
          </a:prstGeom>
          <a:noFill/>
        </p:spPr>
        <p:txBody>
          <a:bodyPr wrap="none" rtlCol="0">
            <a:spAutoFit/>
          </a:bodyPr>
          <a:lstStyle/>
          <a:p>
            <a:r>
              <a:rPr lang="da-DK" sz="1200" b="1" dirty="0">
                <a:latin typeface="Arial" panose="020B0604020202020204" pitchFamily="34" charset="0"/>
                <a:cs typeface="Arial" panose="020B0604020202020204" pitchFamily="34" charset="0"/>
              </a:rPr>
              <a:t>Zylinc’s solution</a:t>
            </a:r>
          </a:p>
        </p:txBody>
      </p:sp>
      <p:sp>
        <p:nvSpPr>
          <p:cNvPr id="24" name="TextBox 23"/>
          <p:cNvSpPr txBox="1"/>
          <p:nvPr/>
        </p:nvSpPr>
        <p:spPr>
          <a:xfrm>
            <a:off x="4585941" y="1443777"/>
            <a:ext cx="1879041" cy="276999"/>
          </a:xfrm>
          <a:prstGeom prst="rect">
            <a:avLst/>
          </a:prstGeom>
          <a:noFill/>
        </p:spPr>
        <p:txBody>
          <a:bodyPr wrap="none" rtlCol="0">
            <a:spAutoFit/>
          </a:bodyPr>
          <a:lstStyle/>
          <a:p>
            <a:r>
              <a:rPr lang="en-US" sz="1200" b="1" dirty="0">
                <a:latin typeface="Arial" panose="020B0604020202020204" pitchFamily="34" charset="0"/>
                <a:cs typeface="Arial" panose="020B0604020202020204" pitchFamily="34" charset="0"/>
              </a:rPr>
              <a:t>Benefits – organization</a:t>
            </a:r>
            <a:endParaRPr lang="da-DK" sz="1200" b="1" dirty="0">
              <a:latin typeface="Arial" panose="020B0604020202020204" pitchFamily="34" charset="0"/>
              <a:cs typeface="Arial" panose="020B0604020202020204" pitchFamily="34" charset="0"/>
            </a:endParaRPr>
          </a:p>
        </p:txBody>
      </p:sp>
      <p:sp>
        <p:nvSpPr>
          <p:cNvPr id="25" name="Title 1"/>
          <p:cNvSpPr txBox="1">
            <a:spLocks/>
          </p:cNvSpPr>
          <p:nvPr/>
        </p:nvSpPr>
        <p:spPr>
          <a:xfrm>
            <a:off x="2407299" y="594826"/>
            <a:ext cx="6666719" cy="649580"/>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spcBef>
                <a:spcPts val="450"/>
              </a:spcBef>
            </a:pPr>
            <a:r>
              <a:rPr lang="da-DK" sz="1800" b="1" dirty="0">
                <a:solidFill>
                  <a:schemeClr val="bg1"/>
                </a:solidFill>
                <a:latin typeface="Arial" panose="020B0604020202020204" pitchFamily="34" charset="0"/>
                <a:cs typeface="Arial" panose="020B0604020202020204" pitchFamily="34" charset="0"/>
              </a:rPr>
              <a:t> REFERENCE  </a:t>
            </a:r>
          </a:p>
          <a:p>
            <a:pPr algn="r">
              <a:spcBef>
                <a:spcPts val="450"/>
              </a:spcBef>
            </a:pPr>
            <a:r>
              <a:rPr lang="da-DK" sz="1800" b="1" dirty="0">
                <a:solidFill>
                  <a:schemeClr val="bg1"/>
                </a:solidFill>
                <a:latin typeface="Arial" panose="020B0604020202020204" pitchFamily="34" charset="0"/>
                <a:cs typeface="Arial" panose="020B0604020202020204" pitchFamily="34" charset="0"/>
              </a:rPr>
              <a:t>KOLDING KOMMUNE (Danish </a:t>
            </a:r>
            <a:r>
              <a:rPr lang="da-DK" sz="1800" b="1" dirty="0" err="1">
                <a:solidFill>
                  <a:schemeClr val="bg1"/>
                </a:solidFill>
                <a:latin typeface="Arial" panose="020B0604020202020204" pitchFamily="34" charset="0"/>
                <a:cs typeface="Arial" panose="020B0604020202020204" pitchFamily="34" charset="0"/>
              </a:rPr>
              <a:t>local</a:t>
            </a:r>
            <a:r>
              <a:rPr lang="da-DK" sz="1800" b="1" dirty="0">
                <a:solidFill>
                  <a:schemeClr val="bg1"/>
                </a:solidFill>
                <a:latin typeface="Arial" panose="020B0604020202020204" pitchFamily="34" charset="0"/>
                <a:cs typeface="Arial" panose="020B0604020202020204" pitchFamily="34" charset="0"/>
              </a:rPr>
              <a:t> </a:t>
            </a:r>
            <a:r>
              <a:rPr lang="da-DK" sz="1800" b="1" dirty="0" err="1">
                <a:solidFill>
                  <a:schemeClr val="bg1"/>
                </a:solidFill>
                <a:latin typeface="Arial" panose="020B0604020202020204" pitchFamily="34" charset="0"/>
                <a:cs typeface="Arial" panose="020B0604020202020204" pitchFamily="34" charset="0"/>
              </a:rPr>
              <a:t>government</a:t>
            </a:r>
            <a:r>
              <a:rPr lang="da-DK" sz="1800" b="1" dirty="0">
                <a:solidFill>
                  <a:schemeClr val="bg1"/>
                </a:solidFill>
                <a:latin typeface="Arial" panose="020B0604020202020204" pitchFamily="34" charset="0"/>
                <a:cs typeface="Arial" panose="020B0604020202020204" pitchFamily="34" charset="0"/>
              </a:rPr>
              <a:t>)</a:t>
            </a:r>
          </a:p>
        </p:txBody>
      </p:sp>
      <p:pic>
        <p:nvPicPr>
          <p:cNvPr id="3" name="Picture 2"/>
          <p:cNvPicPr>
            <a:picLocks noChangeAspect="1"/>
          </p:cNvPicPr>
          <p:nvPr/>
        </p:nvPicPr>
        <p:blipFill>
          <a:blip r:embed="rId6"/>
          <a:stretch>
            <a:fillRect/>
          </a:stretch>
        </p:blipFill>
        <p:spPr>
          <a:xfrm>
            <a:off x="153358" y="491043"/>
            <a:ext cx="1918153" cy="769428"/>
          </a:xfrm>
          <a:prstGeom prst="rect">
            <a:avLst/>
          </a:prstGeom>
        </p:spPr>
      </p:pic>
    </p:spTree>
    <p:extLst>
      <p:ext uri="{BB962C8B-B14F-4D97-AF65-F5344CB8AC3E}">
        <p14:creationId xmlns:p14="http://schemas.microsoft.com/office/powerpoint/2010/main" val="1438709855"/>
      </p:ext>
    </p:extLst>
  </p:cSld>
  <p:clrMapOvr>
    <a:masterClrMapping/>
  </p:clrMapOvr>
  <p:transition spd="med">
    <p:fade/>
  </p:transition>
</p:sld>
</file>

<file path=ppt/theme/theme1.xml><?xml version="1.0" encoding="utf-8"?>
<a:theme xmlns:a="http://schemas.openxmlformats.org/drawingml/2006/main" name="1_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æsentation1 [Kompatibilitetstilstand]" id="{995C3EA9-363B-4388-AC31-030A23B4E5E5}" vid="{005E5C9F-3610-4840-87EA-ECF11F866B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2275489DFD626439C8FF9873FB79233" ma:contentTypeVersion="0" ma:contentTypeDescription="Create a new document." ma:contentTypeScope="" ma:versionID="acb0283295130cb290fdd35a4a7c1b7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C697DD-BB85-440B-9E99-04776810F40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1824EA5-45EB-4402-9B7F-4E4F27E0D9C6}">
  <ds:schemaRefs>
    <ds:schemaRef ds:uri="http://schemas.microsoft.com/sharepoint/v3/contenttype/forms"/>
  </ds:schemaRefs>
</ds:datastoreItem>
</file>

<file path=customXml/itemProps3.xml><?xml version="1.0" encoding="utf-8"?>
<ds:datastoreItem xmlns:ds="http://schemas.openxmlformats.org/officeDocument/2006/customXml" ds:itemID="{15DDEF64-6366-45C1-9C70-A6AD3BE243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Præsentation1</Template>
  <TotalTime>15387</TotalTime>
  <Words>411</Words>
  <Application>Microsoft Office PowerPoint</Application>
  <PresentationFormat>On-screen Show (4:3)</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Bodoni MT Black</vt:lpstr>
      <vt:lpstr>Calibri</vt:lpstr>
      <vt:lpstr>Times New Roman</vt:lpstr>
      <vt:lpstr>Wingdings</vt:lpstr>
      <vt:lpstr>1_Kontortema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Zylinc customer reference - Kolding local government</dc:title>
  <dc:creator>© 2019 Zylinc A/S</dc:creator>
  <dc:description/>
  <cp:lastModifiedBy>Morten Müller</cp:lastModifiedBy>
  <cp:revision>308</cp:revision>
  <cp:lastPrinted>2019-04-03T12:50:06Z</cp:lastPrinted>
  <dcterms:created xsi:type="dcterms:W3CDTF">2013-09-19T13:39:44Z</dcterms:created>
  <dcterms:modified xsi:type="dcterms:W3CDTF">2019-04-11T09:44:05Z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0x01010062275489DFD626439C8FF9873FB79233</vt:lpwstr>
  </property>
  <property fmtid="{D5CDD505-2E9C-101B-9397-08002B2CF9AE}" pid="3" name="ContentType">
    <vt:lpwstr>Slide</vt:lpwstr>
  </property>
  <property fmtid="{D5CDD505-2E9C-101B-9397-08002B2CF9AE}" pid="4" name="Presentation">
    <vt:lpwstr>Customer references</vt:lpwstr>
  </property>
  <property fmtid="{D5CDD505-2E9C-101B-9397-08002B2CF9AE}" pid="5" name="SlideDescription">
    <vt:lpwstr/>
  </property>
</Properties>
</file>