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notesMasterIdLst>
    <p:notesMasterId r:id="rId5"/>
  </p:notesMasterIdLst>
  <p:sldIdLst>
    <p:sldId id="256" r:id="rId4"/>
  </p:sldIdLst>
  <p:sldSz cx="9144000" cy="6858000" type="screen4x3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106" d="100"/>
          <a:sy n="106" d="100"/>
        </p:scale>
        <p:origin x="1686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Master" Target="slideMasters/slideMaster1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9C988B-68E8-48DB-98AE-9AD357423A20}" type="datetimeFigureOut">
              <a:rPr lang="da-DK" smtClean="0"/>
              <a:t>05-10-2017</a:t>
            </a:fld>
            <a:endParaRPr lang="da-DK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66AE7B-C484-4B2C-BF2F-E3784767BCBB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560773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Pladsholder til diasbillede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74688" y="808038"/>
            <a:ext cx="5387975" cy="4041775"/>
          </a:xfrm>
          <a:ln/>
        </p:spPr>
      </p:sp>
      <p:sp>
        <p:nvSpPr>
          <p:cNvPr id="4" name="Pladsholder til diasnummer 3"/>
          <p:cNvSpPr txBox="1">
            <a:spLocks noGrp="1"/>
          </p:cNvSpPr>
          <p:nvPr/>
        </p:nvSpPr>
        <p:spPr bwMode="auto">
          <a:xfrm>
            <a:off x="3816377" y="10237872"/>
            <a:ext cx="2920042" cy="540056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0A2990C5-BE06-49D9-93D3-D9E07F92F25A}" type="slidenum">
              <a:rPr lang="de-DE" sz="1200">
                <a:latin typeface="Times New Roman" charset="0"/>
                <a:ea typeface="+mn-ea"/>
              </a:rPr>
              <a:pPr algn="r">
                <a:defRPr/>
              </a:pPr>
              <a:t>1</a:t>
            </a:fld>
            <a:endParaRPr lang="de-DE" sz="1200">
              <a:latin typeface="Times New Roman" charset="0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2690997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</p:nvPr>
        </p:nvSpPr>
        <p:spPr>
          <a:xfrm>
            <a:off x="257175" y="274638"/>
            <a:ext cx="8229600" cy="620712"/>
          </a:xfrm>
          <a:prstGeom prst="rect">
            <a:avLst/>
          </a:prstGeom>
        </p:spPr>
        <p:txBody>
          <a:bodyPr lIns="91424" tIns="45712" rIns="91424" bIns="45712"/>
          <a:lstStyle/>
          <a:p>
            <a:r>
              <a:rPr lang="da-DK" dirty="0" smtClean="0"/>
              <a:t>Klik for at redigere titeltypografi i masteren</a:t>
            </a:r>
            <a:endParaRPr lang="da-DK" dirty="0"/>
          </a:p>
        </p:txBody>
      </p:sp>
      <p:sp>
        <p:nvSpPr>
          <p:cNvPr id="8" name="Pladsholder til tekst 7"/>
          <p:cNvSpPr>
            <a:spLocks noGrp="1"/>
          </p:cNvSpPr>
          <p:nvPr>
            <p:ph type="body" sz="quarter" idx="10"/>
          </p:nvPr>
        </p:nvSpPr>
        <p:spPr>
          <a:xfrm>
            <a:off x="269638" y="903896"/>
            <a:ext cx="8220075" cy="1771650"/>
          </a:xfrm>
          <a:prstGeom prst="rect">
            <a:avLst/>
          </a:prstGeom>
        </p:spPr>
        <p:txBody>
          <a:bodyPr lIns="91424" tIns="45712" rIns="91424" bIns="45712"/>
          <a:lstStyle>
            <a:lvl1pPr>
              <a:buNone/>
              <a:defRPr/>
            </a:lvl1pPr>
            <a:lvl3pPr>
              <a:buFont typeface="Arial" pitchFamily="34" charset="0"/>
              <a:buChar char="•"/>
              <a:defRPr sz="1400"/>
            </a:lvl3pPr>
            <a:lvl4pPr>
              <a:buFont typeface="Arial" pitchFamily="34" charset="0"/>
              <a:buChar char="•"/>
              <a:defRPr sz="1200"/>
            </a:lvl4pPr>
            <a:lvl5pPr>
              <a:buFont typeface="Arial" pitchFamily="34" charset="0"/>
              <a:buChar char="•"/>
              <a:defRPr sz="1000"/>
            </a:lvl5pPr>
          </a:lstStyle>
          <a:p>
            <a:pPr lvl="0"/>
            <a:r>
              <a:rPr lang="da-DK" dirty="0" smtClean="0"/>
              <a:t>Klik for at redigere typografi i masteren</a:t>
            </a:r>
          </a:p>
          <a:p>
            <a:pPr lvl="1"/>
            <a:r>
              <a:rPr lang="da-DK" dirty="0" smtClean="0"/>
              <a:t>Andet niveau</a:t>
            </a:r>
          </a:p>
          <a:p>
            <a:pPr lvl="2"/>
            <a:r>
              <a:rPr lang="da-DK" dirty="0" smtClean="0"/>
              <a:t>Tredje niveau</a:t>
            </a:r>
          </a:p>
          <a:p>
            <a:pPr lvl="3"/>
            <a:r>
              <a:rPr lang="da-DK" dirty="0" smtClean="0"/>
              <a:t>Fjerde niveau</a:t>
            </a:r>
          </a:p>
          <a:p>
            <a:pPr lvl="4"/>
            <a:r>
              <a:rPr lang="da-DK" dirty="0" smtClean="0"/>
              <a:t>Femte niveau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4911440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kstfelt 13"/>
          <p:cNvSpPr txBox="1">
            <a:spLocks noChangeArrowheads="1"/>
          </p:cNvSpPr>
          <p:nvPr/>
        </p:nvSpPr>
        <p:spPr bwMode="auto">
          <a:xfrm>
            <a:off x="323850" y="1317625"/>
            <a:ext cx="4494213" cy="1247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ts val="4500"/>
              </a:lnSpc>
            </a:pPr>
            <a:r>
              <a:rPr lang="da-DK" sz="4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LIBERATING </a:t>
            </a:r>
          </a:p>
          <a:p>
            <a:pPr eaLnBrk="1" hangingPunct="1">
              <a:lnSpc>
                <a:spcPts val="4500"/>
              </a:lnSpc>
            </a:pPr>
            <a:r>
              <a:rPr lang="da-DK" sz="4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TECHNOLOGY</a:t>
            </a:r>
          </a:p>
        </p:txBody>
      </p:sp>
      <p:sp>
        <p:nvSpPr>
          <p:cNvPr id="17" name="Rektangel 16"/>
          <p:cNvSpPr/>
          <p:nvPr/>
        </p:nvSpPr>
        <p:spPr>
          <a:xfrm flipV="1">
            <a:off x="0" y="6021388"/>
            <a:ext cx="9144000" cy="0"/>
          </a:xfrm>
          <a:prstGeom prst="rect">
            <a:avLst/>
          </a:prstGeom>
          <a:solidFill>
            <a:srgbClr val="F85D01"/>
          </a:solidFill>
          <a:ln>
            <a:solidFill>
              <a:srgbClr val="F85D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a-DK"/>
          </a:p>
        </p:txBody>
      </p:sp>
      <p:pic>
        <p:nvPicPr>
          <p:cNvPr id="2052" name="Billede 1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0250" y="6169025"/>
            <a:ext cx="1606550" cy="54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Pladsholder til tekst 2"/>
          <p:cNvSpPr txBox="1">
            <a:spLocks/>
          </p:cNvSpPr>
          <p:nvPr/>
        </p:nvSpPr>
        <p:spPr>
          <a:xfrm>
            <a:off x="395288" y="6165850"/>
            <a:ext cx="6324600" cy="503238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spcBef>
                <a:spcPct val="20000"/>
              </a:spcBef>
              <a:buFontTx/>
              <a:buNone/>
              <a:defRPr sz="4000" kern="1200">
                <a:solidFill>
                  <a:schemeClr val="tx1">
                    <a:lumMod val="75000"/>
                    <a:lumOff val="25000"/>
                  </a:schemeClr>
                </a:solidFill>
                <a:latin typeface="Bodoni MT Black" panose="02070A03080606020203" pitchFamily="18" charset="0"/>
                <a:ea typeface="+mn-ea"/>
                <a:cs typeface="Arial" pitchFamily="34" charset="0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Tx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Tx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Tx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Tx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da-DK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www.zylinc.com</a:t>
            </a:r>
          </a:p>
        </p:txBody>
      </p:sp>
    </p:spTree>
    <p:extLst>
      <p:ext uri="{BB962C8B-B14F-4D97-AF65-F5344CB8AC3E}">
        <p14:creationId xmlns:p14="http://schemas.microsoft.com/office/powerpoint/2010/main" val="7018982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534988" indent="-534988" algn="l" rtl="0" fontAlgn="base">
        <a:spcBef>
          <a:spcPct val="20000"/>
        </a:spcBef>
        <a:spcAft>
          <a:spcPct val="0"/>
        </a:spcAft>
        <a:buClr>
          <a:srgbClr val="F85D01"/>
        </a:buClr>
        <a:buFont typeface="Wingdings" panose="05000000000000000000" pitchFamily="2" charset="2"/>
        <a:buChar char="§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896938" indent="-439738" algn="l" rtl="0" fontAlgn="base">
        <a:spcBef>
          <a:spcPct val="20000"/>
        </a:spcBef>
        <a:spcAft>
          <a:spcPct val="0"/>
        </a:spcAft>
        <a:buClr>
          <a:srgbClr val="F85D01"/>
        </a:buClr>
        <a:buFont typeface="Wingdings" panose="05000000000000000000" pitchFamily="2" charset="2"/>
        <a:buChar char="§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258888" indent="-344488" algn="l" rtl="0" fontAlgn="base">
        <a:spcBef>
          <a:spcPct val="20000"/>
        </a:spcBef>
        <a:spcAft>
          <a:spcPct val="0"/>
        </a:spcAft>
        <a:buClr>
          <a:srgbClr val="F85D01"/>
        </a:buClr>
        <a:buFont typeface="Wingdings" panose="05000000000000000000" pitchFamily="2" charset="2"/>
        <a:buChar char="§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98625" indent="-327025" algn="l" rtl="0" fontAlgn="base">
        <a:spcBef>
          <a:spcPct val="20000"/>
        </a:spcBef>
        <a:spcAft>
          <a:spcPct val="0"/>
        </a:spcAft>
        <a:buClr>
          <a:srgbClr val="F85D01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155825" indent="-327025" algn="l" rtl="0" fontAlgn="base">
        <a:spcBef>
          <a:spcPct val="20000"/>
        </a:spcBef>
        <a:spcAft>
          <a:spcPct val="0"/>
        </a:spcAft>
        <a:buClr>
          <a:srgbClr val="F85D01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333251" y="5013176"/>
            <a:ext cx="4022725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4" tIns="45712" rIns="91424" bIns="45712"/>
          <a:lstStyle/>
          <a:p>
            <a:pPr marL="171450" indent="-171450" algn="just">
              <a:lnSpc>
                <a:spcPts val="900"/>
              </a:lnSpc>
              <a:buFont typeface="Arial" panose="020B0604020202020204" pitchFamily="34" charset="0"/>
              <a:buChar char="•"/>
            </a:pPr>
            <a:endParaRPr lang="en-US" sz="1000" dirty="0" smtClean="0">
              <a:latin typeface="+mn-lt"/>
              <a:cs typeface="Arial" panose="020B0604020202020204" pitchFamily="34" charset="0"/>
            </a:endParaRP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999" cy="1393031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2304090" y="1942473"/>
            <a:ext cx="2260235" cy="36317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buClr>
                <a:srgbClr val="F85D01"/>
              </a:buClr>
            </a:pPr>
            <a:endParaRPr lang="en-US" sz="10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8588" indent="-128588">
              <a:buClr>
                <a:srgbClr val="F85D01"/>
              </a:buClr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After having implemented standard solutions, </a:t>
            </a:r>
            <a:r>
              <a:rPr lang="en-US" sz="1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Saxo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Bank realized that in order to integrate with Microsoft CRM, </a:t>
            </a:r>
            <a:r>
              <a:rPr lang="en-US" sz="1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Zylinc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ID was the most efficient standard solution. </a:t>
            </a:r>
            <a:r>
              <a:rPr lang="en-US" sz="1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1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8588" indent="-128588">
              <a:buClr>
                <a:srgbClr val="F85D01"/>
              </a:buClr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With Zylinc </a:t>
            </a:r>
            <a:r>
              <a:rPr lang="en-US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ID, 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 calls to a specific number are recognized instantly and sent by URL to Microsoft CRM database. The system retrieves the customer data, locates the customer’s personal </a:t>
            </a:r>
            <a:r>
              <a:rPr lang="en-US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advisor, 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US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relevant 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 is displayed on the screen before the call is answered. </a:t>
            </a:r>
          </a:p>
          <a:p>
            <a:pPr marL="128588" indent="-128588">
              <a:buClr>
                <a:srgbClr val="F85D01"/>
              </a:buClr>
              <a:buFont typeface="Arial" panose="020B0604020202020204" pitchFamily="34" charset="0"/>
              <a:buChar char="•"/>
            </a:pPr>
            <a:endParaRPr lang="en-US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8588" indent="-128588">
              <a:buClr>
                <a:srgbClr val="F85D01"/>
              </a:buClr>
              <a:buFont typeface="Arial" panose="020B0604020202020204" pitchFamily="34" charset="0"/>
              <a:buChar char="•"/>
            </a:pPr>
            <a:r>
              <a:rPr lang="en-US" sz="1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Zylinc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ID also triggers the collection of data in connection with the call, such as the time it began and ended, its duration, the topics covered, etc.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677381" y="1939775"/>
            <a:ext cx="1927675" cy="36317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128588" indent="-128588">
              <a:buFont typeface="Arial" panose="020B0604020202020204" pitchFamily="34" charset="0"/>
              <a:buChar char="•"/>
            </a:pPr>
            <a:endParaRPr lang="en-US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8588" indent="-128588">
              <a:buClr>
                <a:srgbClr val="F85D01"/>
              </a:buClr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Zylinc ID improved </a:t>
            </a:r>
            <a:r>
              <a:rPr lang="en-US" sz="1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Saxo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Bank’s 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service to </a:t>
            </a:r>
            <a:r>
              <a:rPr lang="en-US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its 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customers and improved support </a:t>
            </a:r>
            <a:r>
              <a:rPr lang="en-US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each employee. </a:t>
            </a:r>
          </a:p>
          <a:p>
            <a:pPr marL="128588" indent="-128588">
              <a:buClr>
                <a:srgbClr val="F85D01"/>
              </a:buClr>
              <a:buFont typeface="Arial" panose="020B0604020202020204" pitchFamily="34" charset="0"/>
              <a:buChar char="•"/>
            </a:pPr>
            <a:endParaRPr lang="en-US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8588" indent="-128588">
              <a:buClr>
                <a:srgbClr val="F85D01"/>
              </a:buClr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With </a:t>
            </a:r>
            <a:r>
              <a:rPr lang="en-US" sz="1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Zylinc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ID, </a:t>
            </a:r>
            <a:r>
              <a:rPr lang="en-US" sz="1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Saxo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Bank feels that their employees have the best tools at their disposal, which is imperative for the company.</a:t>
            </a:r>
          </a:p>
          <a:p>
            <a:pPr marL="128588" indent="-128588">
              <a:buClr>
                <a:srgbClr val="F85D01"/>
              </a:buClr>
              <a:buFont typeface="Arial" panose="020B0604020202020204" pitchFamily="34" charset="0"/>
              <a:buChar char="•"/>
            </a:pPr>
            <a:endParaRPr lang="en-US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8588" indent="-128588">
              <a:buClr>
                <a:srgbClr val="F85D01"/>
              </a:buClr>
              <a:buFont typeface="Arial" panose="020B0604020202020204" pitchFamily="34" charset="0"/>
              <a:buChar char="•"/>
            </a:pPr>
            <a:r>
              <a:rPr lang="en-US" sz="1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Zylinc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ID has been implemented in all of </a:t>
            </a:r>
            <a:r>
              <a:rPr lang="en-US" sz="1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Saxo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Bank’s departments worldwide and is used by approx. 300 employees in sales and sales training. </a:t>
            </a:r>
          </a:p>
          <a:p>
            <a:pPr marL="128588" indent="-128588">
              <a:buClr>
                <a:srgbClr val="F85D01"/>
              </a:buClr>
              <a:buFont typeface="Arial" panose="020B0604020202020204" pitchFamily="34" charset="0"/>
              <a:buChar char="•"/>
            </a:pPr>
            <a:endParaRPr lang="en-US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8588" indent="-128588">
              <a:buClr>
                <a:srgbClr val="F85D01"/>
              </a:buClr>
              <a:buFont typeface="Arial" panose="020B0604020202020204" pitchFamily="34" charset="0"/>
              <a:buChar char="•"/>
            </a:pPr>
            <a:endParaRPr lang="en-US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8588" indent="-128588">
              <a:buFont typeface="Arial" panose="020B0604020202020204" pitchFamily="34" charset="0"/>
              <a:buChar char="•"/>
            </a:pPr>
            <a:endParaRPr lang="en-US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8588" indent="-128588">
              <a:buFont typeface="Arial" panose="020B0604020202020204" pitchFamily="34" charset="0"/>
              <a:buChar char="•"/>
            </a:pPr>
            <a:endParaRPr lang="en-US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8588" indent="-128588">
              <a:buFont typeface="Arial" panose="020B0604020202020204" pitchFamily="34" charset="0"/>
              <a:buChar char="•"/>
            </a:pPr>
            <a:endParaRPr lang="en-US" sz="1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838781" y="1939774"/>
            <a:ext cx="2044739" cy="317009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128588" indent="-128588">
              <a:buClr>
                <a:srgbClr val="F85D01"/>
              </a:buClr>
              <a:buFont typeface="Arial" panose="020B0604020202020204" pitchFamily="34" charset="0"/>
              <a:buChar char="•"/>
            </a:pPr>
            <a:endParaRPr lang="en-US" sz="10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8588" indent="-128588">
              <a:buClr>
                <a:srgbClr val="F85D01"/>
              </a:buClr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Customers get through to the right employee </a:t>
            </a:r>
            <a:r>
              <a:rPr lang="en-US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faster, 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US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they no 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longer need to provide account numbers and other details in order to be served. </a:t>
            </a:r>
          </a:p>
          <a:p>
            <a:pPr marL="128588" indent="-128588">
              <a:buClr>
                <a:srgbClr val="F85D01"/>
              </a:buClr>
              <a:buFont typeface="Arial" panose="020B0604020202020204" pitchFamily="34" charset="0"/>
              <a:buChar char="•"/>
            </a:pPr>
            <a:endParaRPr lang="en-US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8588" indent="-128588">
              <a:buClr>
                <a:srgbClr val="F85D01"/>
              </a:buClr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sales representative can deal immediately with the customer’s query and no longer has to ask for details that the bank already knows.</a:t>
            </a:r>
          </a:p>
          <a:p>
            <a:pPr marL="128588" indent="-128588">
              <a:buClr>
                <a:srgbClr val="F85D01"/>
              </a:buClr>
              <a:buFont typeface="Arial" panose="020B0604020202020204" pitchFamily="34" charset="0"/>
              <a:buChar char="•"/>
            </a:pPr>
            <a:endParaRPr lang="en-US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8588" indent="-128588">
              <a:buClr>
                <a:srgbClr val="F85D01"/>
              </a:buClr>
              <a:buFont typeface="Arial" panose="020B0604020202020204" pitchFamily="34" charset="0"/>
              <a:buChar char="•"/>
            </a:pPr>
            <a:r>
              <a:rPr lang="en-US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Employees know 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with whom </a:t>
            </a:r>
            <a:r>
              <a:rPr lang="en-US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they are speaking, 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US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they have </a:t>
            </a:r>
            <a:r>
              <a:rPr lang="en-US"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 </a:t>
            </a:r>
            <a:r>
              <a:rPr lang="en-US" sz="100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easy overview 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any information they will need in order to offer the best advice and guidance to the </a:t>
            </a:r>
            <a:r>
              <a:rPr lang="en-US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customers. </a:t>
            </a:r>
            <a:endParaRPr lang="en-US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9" name="Picture 2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41149"/>
            <a:ext cx="2243439" cy="4906978"/>
          </a:xfrm>
          <a:prstGeom prst="rect">
            <a:avLst/>
          </a:prstGeom>
        </p:spPr>
      </p:pic>
      <p:pic>
        <p:nvPicPr>
          <p:cNvPr id="30" name="Picture 29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99" r="7327" b="4577"/>
          <a:stretch/>
        </p:blipFill>
        <p:spPr>
          <a:xfrm>
            <a:off x="76975" y="27992"/>
            <a:ext cx="2053096" cy="5805105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139284" y="1244406"/>
            <a:ext cx="1904794" cy="46166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128588" indent="-128588">
              <a:buFont typeface="Arial" panose="020B0604020202020204" pitchFamily="34" charset="0"/>
              <a:buChar char="•"/>
            </a:pPr>
            <a:endParaRPr lang="en-US" sz="98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8588" indent="-128588">
              <a:buClr>
                <a:srgbClr val="F85D01"/>
              </a:buClr>
              <a:buFont typeface="Arial" panose="020B0604020202020204" pitchFamily="34" charset="0"/>
              <a:buChar char="•"/>
            </a:pPr>
            <a:r>
              <a:rPr lang="en-US" sz="98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Saxo</a:t>
            </a:r>
            <a:r>
              <a:rPr lang="en-US" sz="98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80" dirty="0">
                <a:latin typeface="Arial" panose="020B0604020202020204" pitchFamily="34" charset="0"/>
                <a:cs typeface="Arial" panose="020B0604020202020204" pitchFamily="34" charset="0"/>
              </a:rPr>
              <a:t>Bank A/S is a fully licensed and regulated Danish bank specializing in online trading and investment across global financial markets. With clients worldwide, </a:t>
            </a:r>
            <a:r>
              <a:rPr lang="en-US" sz="980" dirty="0" err="1">
                <a:latin typeface="Arial" panose="020B0604020202020204" pitchFamily="34" charset="0"/>
                <a:cs typeface="Arial" panose="020B0604020202020204" pitchFamily="34" charset="0"/>
              </a:rPr>
              <a:t>Saxo</a:t>
            </a:r>
            <a:r>
              <a:rPr lang="en-US" sz="980" dirty="0">
                <a:latin typeface="Arial" panose="020B0604020202020204" pitchFamily="34" charset="0"/>
                <a:cs typeface="Arial" panose="020B0604020202020204" pitchFamily="34" charset="0"/>
              </a:rPr>
              <a:t> Bank is recognized for excellence in service and technology</a:t>
            </a:r>
            <a:r>
              <a:rPr lang="en-US" sz="9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9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98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8588" indent="-128588">
              <a:buClr>
                <a:srgbClr val="F85D01"/>
              </a:buClr>
              <a:buFont typeface="Arial" panose="020B0604020202020204" pitchFamily="34" charset="0"/>
              <a:buChar char="•"/>
            </a:pPr>
            <a:r>
              <a:rPr lang="en-US" sz="980" dirty="0" smtClean="0">
                <a:latin typeface="Arial" panose="020B0604020202020204" pitchFamily="34" charset="0"/>
                <a:cs typeface="Arial" panose="020B0604020202020204" pitchFamily="34" charset="0"/>
              </a:rPr>
              <a:t>When </a:t>
            </a:r>
            <a:r>
              <a:rPr lang="en-US" sz="980" dirty="0" err="1">
                <a:latin typeface="Arial" panose="020B0604020202020204" pitchFamily="34" charset="0"/>
                <a:cs typeface="Arial" panose="020B0604020202020204" pitchFamily="34" charset="0"/>
              </a:rPr>
              <a:t>Saxo</a:t>
            </a:r>
            <a:r>
              <a:rPr lang="en-US" sz="980" dirty="0">
                <a:latin typeface="Arial" panose="020B0604020202020204" pitchFamily="34" charset="0"/>
                <a:cs typeface="Arial" panose="020B0604020202020204" pitchFamily="34" charset="0"/>
              </a:rPr>
              <a:t> Bank transitioned to Microsoft CRM, the bank needed a solution </a:t>
            </a:r>
            <a:r>
              <a:rPr lang="en-US" sz="980" dirty="0" smtClean="0">
                <a:latin typeface="Arial" panose="020B0604020202020204" pitchFamily="34" charset="0"/>
                <a:cs typeface="Arial" panose="020B0604020202020204" pitchFamily="34" charset="0"/>
              </a:rPr>
              <a:t>that </a:t>
            </a:r>
            <a:r>
              <a:rPr lang="en-US" sz="980" dirty="0">
                <a:latin typeface="Arial" panose="020B0604020202020204" pitchFamily="34" charset="0"/>
                <a:cs typeface="Arial" panose="020B0604020202020204" pitchFamily="34" charset="0"/>
              </a:rPr>
              <a:t>was able to direct calls to the sales </a:t>
            </a:r>
            <a:r>
              <a:rPr lang="en-US" sz="980" dirty="0" smtClean="0">
                <a:latin typeface="Arial" panose="020B0604020202020204" pitchFamily="34" charset="0"/>
                <a:cs typeface="Arial" panose="020B0604020202020204" pitchFamily="34" charset="0"/>
              </a:rPr>
              <a:t>team </a:t>
            </a:r>
            <a:r>
              <a:rPr lang="en-US" sz="980" dirty="0">
                <a:latin typeface="Arial" panose="020B0604020202020204" pitchFamily="34" charset="0"/>
                <a:cs typeface="Arial" panose="020B0604020202020204" pitchFamily="34" charset="0"/>
              </a:rPr>
              <a:t>quickly and targeted precisely </a:t>
            </a:r>
            <a:r>
              <a:rPr lang="en-US" sz="980" dirty="0" smtClean="0">
                <a:latin typeface="Arial" panose="020B0604020202020204" pitchFamily="34" charset="0"/>
                <a:cs typeface="Arial" panose="020B0604020202020204" pitchFamily="34" charset="0"/>
              </a:rPr>
              <a:t>at </a:t>
            </a:r>
            <a:r>
              <a:rPr lang="en-US" sz="980" dirty="0">
                <a:latin typeface="Arial" panose="020B0604020202020204" pitchFamily="34" charset="0"/>
                <a:cs typeface="Arial" panose="020B0604020202020204" pitchFamily="34" charset="0"/>
              </a:rPr>
              <a:t>the correct account manager.  </a:t>
            </a:r>
            <a:r>
              <a:rPr lang="en-US" sz="9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9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98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8588" indent="-128588">
              <a:buClr>
                <a:srgbClr val="F85D01"/>
              </a:buClr>
              <a:buFont typeface="Arial" panose="020B0604020202020204" pitchFamily="34" charset="0"/>
              <a:buChar char="•"/>
            </a:pPr>
            <a:r>
              <a:rPr lang="en-US" sz="98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 </a:t>
            </a:r>
            <a:r>
              <a:rPr lang="en-US" sz="9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was important that the solution could be integrated with </a:t>
            </a:r>
            <a:r>
              <a:rPr lang="en-US" sz="98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Saxo</a:t>
            </a:r>
            <a:r>
              <a:rPr lang="en-US" sz="9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Bank’s CRM system, so </a:t>
            </a:r>
            <a:r>
              <a:rPr lang="en-US" sz="98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employees would be able to view </a:t>
            </a:r>
            <a:r>
              <a:rPr lang="en-US" sz="98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customer’s data on the screen before answering the call. </a:t>
            </a:r>
          </a:p>
          <a:p>
            <a:endParaRPr lang="en-US" sz="98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850330" y="1670967"/>
            <a:ext cx="13452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Benefits – User </a:t>
            </a:r>
            <a:endParaRPr lang="da-DK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304090" y="1654089"/>
            <a:ext cx="141487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1200" b="1" dirty="0" err="1">
                <a:latin typeface="Arial" panose="020B0604020202020204" pitchFamily="34" charset="0"/>
                <a:cs typeface="Arial" panose="020B0604020202020204" pitchFamily="34" charset="0"/>
              </a:rPr>
              <a:t>Zylinc’s</a:t>
            </a:r>
            <a:r>
              <a:rPr lang="da-DK" sz="1200" b="1" dirty="0">
                <a:latin typeface="Arial" panose="020B0604020202020204" pitchFamily="34" charset="0"/>
                <a:cs typeface="Arial" panose="020B0604020202020204" pitchFamily="34" charset="0"/>
              </a:rPr>
              <a:t> Solution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677381" y="1654089"/>
            <a:ext cx="17652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Benefits – Enterprise </a:t>
            </a:r>
            <a:endParaRPr lang="da-DK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itle 1"/>
          <p:cNvSpPr txBox="1">
            <a:spLocks/>
          </p:cNvSpPr>
          <p:nvPr/>
        </p:nvSpPr>
        <p:spPr>
          <a:xfrm>
            <a:off x="2407299" y="594826"/>
            <a:ext cx="6666719" cy="649580"/>
          </a:xfrm>
          <a:prstGeom prst="rect">
            <a:avLst/>
          </a:prstGeom>
        </p:spPr>
        <p:txBody>
          <a:bodyPr vert="horz" lIns="68580" tIns="34290" rIns="68580" bIns="3429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spcBef>
                <a:spcPts val="450"/>
              </a:spcBef>
            </a:pPr>
            <a:r>
              <a:rPr lang="da-DK" sz="1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TESTIMONIAL  </a:t>
            </a:r>
          </a:p>
          <a:p>
            <a:pPr algn="r">
              <a:spcBef>
                <a:spcPts val="450"/>
              </a:spcBef>
            </a:pPr>
            <a:r>
              <a:rPr lang="da-DK" sz="1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SAXO BANK</a:t>
            </a:r>
            <a:endParaRPr lang="da-DK" sz="1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6" name="Picture 2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370" y="468138"/>
            <a:ext cx="908809" cy="6793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1402637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æsentation1 [Kompatibilitetstilstand]" id="{995C3EA9-363B-4388-AC31-030A23B4E5E5}" vid="{005E5C9F-3610-4840-87EA-ECF11F866B3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Slide" ma:contentTypeID="0x010100A22E315B1F3C42B49A0E90D2F9AB5AB10047B605CC5E0F0144B2DD46813B2D6332" ma:contentTypeVersion="0" ma:contentTypeDescription="Microsoft PowerPoint Slide" ma:contentTypeScope="" ma:versionID="7033c4d63497c96c15fe4a4d7689b581">
  <xsd:schema xmlns:xsd="http://www.w3.org/2001/XMLSchema" xmlns:xs="http://www.w3.org/2001/XMLSchema" xmlns:p="http://schemas.microsoft.com/office/2006/metadata/properties" xmlns:ns2="http://schemas.microsoft.com/sharepoint/v3" targetNamespace="http://schemas.microsoft.com/office/2006/metadata/properties" ma:root="true" ma:fieldsID="9ff4ddc31cb225513923be406fe48cc7" ns2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2:Presentation" minOccurs="0"/>
                <xsd:element ref="ns2:SlideDescrip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resentation" ma:index="1" nillable="true" ma:displayName="Presentation" ma:internalName="Presentation">
      <xsd:simpleType>
        <xsd:restriction base="dms:Text"/>
      </xsd:simpleType>
    </xsd:element>
    <xsd:element name="SlideDescription" ma:index="2" nillable="true" ma:displayName="Description" ma:internalName="SlideDescription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/>
        <xsd:element ref="dc:title" minOccurs="0" maxOccurs="1" ma:index="0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lideDescription xmlns="http://schemas.microsoft.com/sharepoint/v3" xsi:nil="true"/>
    <Presentation xmlns="http://schemas.microsoft.com/sharepoint/v3">Saxo Bank testimonial</Presentation>
  </documentManagement>
</p:properties>
</file>

<file path=customXml/itemProps1.xml><?xml version="1.0" encoding="utf-8"?>
<ds:datastoreItem xmlns:ds="http://schemas.openxmlformats.org/officeDocument/2006/customXml" ds:itemID="{EF5E79F7-9A6B-415E-992F-4BCF6053C2A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7D779A5-1514-449F-99C2-53396ADCAFC0}">
  <ds:schemaRefs>
    <ds:schemaRef ds:uri="http://purl.org/dc/elements/1.1/"/>
    <ds:schemaRef ds:uri="http://schemas.microsoft.com/office/2006/metadata/properties"/>
    <ds:schemaRef ds:uri="http://schemas.microsoft.com/sharepoint/v3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Præsentation1</Template>
  <TotalTime>14622</TotalTime>
  <Words>227</Words>
  <Application>Microsoft Office PowerPoint</Application>
  <PresentationFormat>On-screen Show (4:3)</PresentationFormat>
  <Paragraphs>30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Bodoni MT Black</vt:lpstr>
      <vt:lpstr>Calibri</vt:lpstr>
      <vt:lpstr>Times New Roman</vt:lpstr>
      <vt:lpstr>Wingdings</vt:lpstr>
      <vt:lpstr>1_Kontortema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Zylinc customer testimonial Saxo Bank</dc:title>
  <dc:creator>© 2017 Zylinc A/S</dc:creator>
  <dc:description/>
  <cp:lastModifiedBy>Morten Müller</cp:lastModifiedBy>
  <cp:revision>268</cp:revision>
  <cp:lastPrinted>2013-09-24T10:16:17Z</cp:lastPrinted>
  <dcterms:created xsi:type="dcterms:W3CDTF">2013-09-19T13:39:44Z</dcterms:created>
  <dcterms:modified xsi:type="dcterms:W3CDTF">2017-10-05T08:48:31Z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0x010100A22E315B1F3C42B49A0E90D2F9AB5AB10047B605CC5E0F0144B2DD46813B2D6332</vt:lpwstr>
  </property>
  <property fmtid="{D5CDD505-2E9C-101B-9397-08002B2CF9AE}" pid="3" name="ContentType">
    <vt:lpwstr>Slide</vt:lpwstr>
  </property>
  <property fmtid="{D5CDD505-2E9C-101B-9397-08002B2CF9AE}" pid="4" name="Presentation">
    <vt:lpwstr>Saxo Bank testimonial</vt:lpwstr>
  </property>
  <property fmtid="{D5CDD505-2E9C-101B-9397-08002B2CF9AE}" pid="5" name="SlideDescription">
    <vt:lpwstr/>
  </property>
</Properties>
</file>