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259" r:id="rId4"/>
  </p:sldIdLst>
  <p:sldSz cx="9144000" cy="6858000" type="screen4x3"/>
  <p:notesSz cx="6797675" cy="987425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una Bo Christoffersen" initials="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147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8BF412-293C-47B8-8FFF-5925666DF7F2}" type="datetimeFigureOut">
              <a:rPr lang="da-DK" smtClean="0"/>
              <a:t>05-10-2017</a:t>
            </a:fld>
            <a:endParaRPr lang="da-D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6338" y="1233488"/>
            <a:ext cx="4445000" cy="3333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51983"/>
            <a:ext cx="5438140" cy="388798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E6A986-C22A-4BD2-BFB1-EB43FDBF227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397969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Pladsholder til diasbilled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30213" y="873125"/>
            <a:ext cx="5816600" cy="4364038"/>
          </a:xfrm>
          <a:ln/>
        </p:spPr>
      </p:sp>
      <p:sp>
        <p:nvSpPr>
          <p:cNvPr id="4" name="Pladsholder til diasnummer 3"/>
          <p:cNvSpPr txBox="1">
            <a:spLocks noGrp="1"/>
          </p:cNvSpPr>
          <p:nvPr/>
        </p:nvSpPr>
        <p:spPr bwMode="auto">
          <a:xfrm>
            <a:off x="3782807" y="11055480"/>
            <a:ext cx="2894356" cy="58318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0A2990C5-BE06-49D9-93D3-D9E07F92F25A}" type="slidenum">
              <a:rPr lang="de-DE" sz="1200">
                <a:latin typeface="Times New Roman" charset="0"/>
                <a:ea typeface="+mn-ea"/>
              </a:rPr>
              <a:pPr algn="r">
                <a:defRPr/>
              </a:pPr>
              <a:t>1</a:t>
            </a:fld>
            <a:endParaRPr lang="de-DE" sz="1200">
              <a:latin typeface="Times New Roman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0349822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257175" y="274638"/>
            <a:ext cx="8229600" cy="620712"/>
          </a:xfrm>
          <a:prstGeom prst="rect">
            <a:avLst/>
          </a:prstGeom>
        </p:spPr>
        <p:txBody>
          <a:bodyPr lIns="91424" tIns="45712" rIns="91424" bIns="45712"/>
          <a:lstStyle/>
          <a:p>
            <a:r>
              <a:rPr lang="da-DK" dirty="0" smtClean="0"/>
              <a:t>Klik for at redigere titeltypografi i masteren</a:t>
            </a:r>
            <a:endParaRPr lang="da-DK" dirty="0"/>
          </a:p>
        </p:txBody>
      </p:sp>
      <p:sp>
        <p:nvSpPr>
          <p:cNvPr id="8" name="Pladsholder til tekst 7"/>
          <p:cNvSpPr>
            <a:spLocks noGrp="1"/>
          </p:cNvSpPr>
          <p:nvPr>
            <p:ph type="body" sz="quarter" idx="10"/>
          </p:nvPr>
        </p:nvSpPr>
        <p:spPr>
          <a:xfrm>
            <a:off x="269638" y="903896"/>
            <a:ext cx="8220075" cy="1771650"/>
          </a:xfrm>
          <a:prstGeom prst="rect">
            <a:avLst/>
          </a:prstGeom>
        </p:spPr>
        <p:txBody>
          <a:bodyPr lIns="91424" tIns="45712" rIns="91424" bIns="45712"/>
          <a:lstStyle>
            <a:lvl1pPr>
              <a:buNone/>
              <a:defRPr/>
            </a:lvl1pPr>
            <a:lvl3pPr>
              <a:buFont typeface="Arial" pitchFamily="34" charset="0"/>
              <a:buChar char="•"/>
              <a:defRPr sz="1400"/>
            </a:lvl3pPr>
            <a:lvl4pPr>
              <a:buFont typeface="Arial" pitchFamily="34" charset="0"/>
              <a:buChar char="•"/>
              <a:defRPr sz="1200"/>
            </a:lvl4pPr>
            <a:lvl5pPr>
              <a:buFont typeface="Arial" pitchFamily="34" charset="0"/>
              <a:buChar char="•"/>
              <a:defRPr sz="1000"/>
            </a:lvl5pPr>
          </a:lstStyle>
          <a:p>
            <a:pPr lvl="0"/>
            <a:r>
              <a:rPr lang="da-DK" dirty="0" smtClean="0"/>
              <a:t>Klik for at redigere typografi i masteren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6212357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kstfelt 13"/>
          <p:cNvSpPr txBox="1">
            <a:spLocks noChangeArrowheads="1"/>
          </p:cNvSpPr>
          <p:nvPr/>
        </p:nvSpPr>
        <p:spPr bwMode="auto">
          <a:xfrm>
            <a:off x="323850" y="1317625"/>
            <a:ext cx="4494213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ts val="4500"/>
              </a:lnSpc>
            </a:pPr>
            <a:r>
              <a:rPr lang="da-DK" sz="4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LIBERATING </a:t>
            </a:r>
          </a:p>
          <a:p>
            <a:pPr eaLnBrk="1" hangingPunct="1">
              <a:lnSpc>
                <a:spcPts val="4500"/>
              </a:lnSpc>
            </a:pPr>
            <a:r>
              <a:rPr lang="da-DK" sz="4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TECHNOLOGY</a:t>
            </a:r>
          </a:p>
        </p:txBody>
      </p:sp>
      <p:sp>
        <p:nvSpPr>
          <p:cNvPr id="17" name="Rektangel 16"/>
          <p:cNvSpPr/>
          <p:nvPr/>
        </p:nvSpPr>
        <p:spPr>
          <a:xfrm flipV="1">
            <a:off x="0" y="6021388"/>
            <a:ext cx="9144000" cy="0"/>
          </a:xfrm>
          <a:prstGeom prst="rect">
            <a:avLst/>
          </a:prstGeom>
          <a:solidFill>
            <a:srgbClr val="F85D01"/>
          </a:solidFill>
          <a:ln>
            <a:solidFill>
              <a:srgbClr val="F85D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a-DK"/>
          </a:p>
        </p:txBody>
      </p:sp>
      <p:pic>
        <p:nvPicPr>
          <p:cNvPr id="2052" name="Billede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0250" y="6169025"/>
            <a:ext cx="1606550" cy="54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Pladsholder til tekst 2"/>
          <p:cNvSpPr txBox="1">
            <a:spLocks/>
          </p:cNvSpPr>
          <p:nvPr/>
        </p:nvSpPr>
        <p:spPr>
          <a:xfrm>
            <a:off x="395288" y="6165850"/>
            <a:ext cx="6324600" cy="503238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ct val="20000"/>
              </a:spcBef>
              <a:buFontTx/>
              <a:buNone/>
              <a:defRPr sz="4000" kern="1200">
                <a:solidFill>
                  <a:schemeClr val="tx1">
                    <a:lumMod val="75000"/>
                    <a:lumOff val="25000"/>
                  </a:schemeClr>
                </a:solidFill>
                <a:latin typeface="Bodoni MT Black" panose="02070A03080606020203" pitchFamily="18" charset="0"/>
                <a:ea typeface="+mn-ea"/>
                <a:cs typeface="Arial" pitchFamily="34" charset="0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Tx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Tx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Tx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Tx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da-DK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www.zylinc.com</a:t>
            </a:r>
          </a:p>
        </p:txBody>
      </p:sp>
    </p:spTree>
    <p:extLst>
      <p:ext uri="{BB962C8B-B14F-4D97-AF65-F5344CB8AC3E}">
        <p14:creationId xmlns:p14="http://schemas.microsoft.com/office/powerpoint/2010/main" val="1788230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534988" indent="-534988" algn="l" rtl="0" fontAlgn="base">
        <a:spcBef>
          <a:spcPct val="20000"/>
        </a:spcBef>
        <a:spcAft>
          <a:spcPct val="0"/>
        </a:spcAft>
        <a:buClr>
          <a:srgbClr val="F85D01"/>
        </a:buClr>
        <a:buFont typeface="Wingdings" panose="05000000000000000000" pitchFamily="2" charset="2"/>
        <a:buChar char="§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896938" indent="-439738" algn="l" rtl="0" fontAlgn="base">
        <a:spcBef>
          <a:spcPct val="20000"/>
        </a:spcBef>
        <a:spcAft>
          <a:spcPct val="0"/>
        </a:spcAft>
        <a:buClr>
          <a:srgbClr val="F85D01"/>
        </a:buClr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258888" indent="-344488" algn="l" rtl="0" fontAlgn="base">
        <a:spcBef>
          <a:spcPct val="20000"/>
        </a:spcBef>
        <a:spcAft>
          <a:spcPct val="0"/>
        </a:spcAft>
        <a:buClr>
          <a:srgbClr val="F85D01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98625" indent="-327025" algn="l" rtl="0" fontAlgn="base">
        <a:spcBef>
          <a:spcPct val="20000"/>
        </a:spcBef>
        <a:spcAft>
          <a:spcPct val="0"/>
        </a:spcAft>
        <a:buClr>
          <a:srgbClr val="F85D01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155825" indent="-327025" algn="l" rtl="0" fontAlgn="base">
        <a:spcBef>
          <a:spcPct val="20000"/>
        </a:spcBef>
        <a:spcAft>
          <a:spcPct val="0"/>
        </a:spcAft>
        <a:buClr>
          <a:srgbClr val="F85D01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333251" y="5013176"/>
            <a:ext cx="4022725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4" tIns="45712" rIns="91424" bIns="45712"/>
          <a:lstStyle/>
          <a:p>
            <a:pPr marL="171450" indent="-171450" algn="just">
              <a:lnSpc>
                <a:spcPts val="900"/>
              </a:lnSpc>
              <a:buFont typeface="Arial" panose="020B0604020202020204" pitchFamily="34" charset="0"/>
              <a:buChar char="•"/>
            </a:pPr>
            <a:endParaRPr lang="en-US" sz="1000" dirty="0" smtClean="0">
              <a:latin typeface="+mn-lt"/>
              <a:cs typeface="Arial" panose="020B0604020202020204" pitchFamily="34" charset="0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1393031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2304090" y="1942473"/>
            <a:ext cx="2260235" cy="37856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Clr>
                <a:srgbClr val="F85D01"/>
              </a:buClr>
            </a:pPr>
            <a:endParaRPr lang="en-US" sz="1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Together, </a:t>
            </a:r>
            <a:r>
              <a:rPr lang="en-US" sz="1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Sydbank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Zylinc identified the bank’s specific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needs. Based on the results, 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Zylinc specifically tailored its development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r>
              <a:rPr lang="en-US" sz="1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Sydbank’s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needs.</a:t>
            </a: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F85D01"/>
              </a:buClr>
            </a:pP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result was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Zylinc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Service Center, which is a hybrid between a switchboard system and the Contact Center system. </a:t>
            </a: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call flow in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Zylinc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Service Center works by automatically sending all incoming calls to the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company’s 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 lines directly to Customer Service. The same applies to incoming calls made directly to an employee.</a:t>
            </a: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Sydbank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started implementing the system while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Zylinc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kept an ongoing process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optimizing 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functions.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677381" y="1939775"/>
            <a:ext cx="1927675" cy="44012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128588" indent="-128588"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Zylinc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Service Center,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Sydbank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now provides an excellent customer service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fully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optimizes internal 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resources.</a:t>
            </a:r>
          </a:p>
          <a:p>
            <a:pPr>
              <a:buClr>
                <a:srgbClr val="F85D01"/>
              </a:buClr>
            </a:pP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implementation 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Zylinc Service Center meant that </a:t>
            </a:r>
            <a:r>
              <a:rPr lang="en-US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Sydbank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was able to keep their strategic focus on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customer service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Service Center contains 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wealth of information that makes it easy to </a:t>
            </a:r>
            <a:r>
              <a:rPr lang="en-US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serve </a:t>
            </a:r>
            <a:r>
              <a:rPr lang="en-US" sz="10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customers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 call the bank.</a:t>
            </a:r>
          </a:p>
          <a:p>
            <a:pPr>
              <a:buClr>
                <a:srgbClr val="F85D01"/>
              </a:buClr>
            </a:pP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also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positioned </a:t>
            </a:r>
            <a:r>
              <a:rPr lang="en-US" sz="1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Sydbank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realize the bank’s strategic focus of solving customer enquires quickly. </a:t>
            </a: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38781" y="1939774"/>
            <a:ext cx="2044739" cy="34778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endParaRPr lang="en-US" sz="1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Easy to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transfer calls 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see if a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specific employee 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available. </a:t>
            </a: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customer service agent immediately knows who the customer is, who their personal advisor is, as well as their call history.</a:t>
            </a: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an 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employee is 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busy, the customer service agent can quickly look in the calendar of the employee in question and book a </a:t>
            </a:r>
            <a:r>
              <a:rPr lang="en-US" sz="10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call-back </a:t>
            </a:r>
            <a:r>
              <a:rPr lang="en-US" sz="10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appointment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Customer service departments across the country can assist each other </a:t>
            </a:r>
            <a:r>
              <a:rPr lang="en-US" sz="10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serving 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customers, eliminating unnecessary waiting time.</a:t>
            </a: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32095"/>
            <a:ext cx="2243439" cy="4906978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99" r="7327" b="4577"/>
          <a:stretch/>
        </p:blipFill>
        <p:spPr>
          <a:xfrm>
            <a:off x="76975" y="27992"/>
            <a:ext cx="2053096" cy="5805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139284" y="1244406"/>
            <a:ext cx="1904794" cy="46243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128588" indent="-128588">
              <a:buFont typeface="Arial" panose="020B0604020202020204" pitchFamily="34" charset="0"/>
              <a:buChar char="•"/>
            </a:pPr>
            <a:endParaRPr lang="en-US" sz="9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r>
              <a:rPr lang="en-US" sz="9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Sydbank</a:t>
            </a:r>
            <a:r>
              <a:rPr lang="en-US" sz="9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50" dirty="0">
                <a:latin typeface="Arial" panose="020B0604020202020204" pitchFamily="34" charset="0"/>
                <a:cs typeface="Arial" panose="020B0604020202020204" pitchFamily="34" charset="0"/>
              </a:rPr>
              <a:t>is Denmark’s fourth largest financial </a:t>
            </a:r>
            <a:r>
              <a:rPr lang="en-US" sz="950" dirty="0" smtClean="0">
                <a:latin typeface="Arial" panose="020B0604020202020204" pitchFamily="34" charset="0"/>
                <a:cs typeface="Arial" panose="020B0604020202020204" pitchFamily="34" charset="0"/>
              </a:rPr>
              <a:t>institution, </a:t>
            </a:r>
            <a:r>
              <a:rPr lang="en-US" sz="950" dirty="0">
                <a:latin typeface="Arial" panose="020B0604020202020204" pitchFamily="34" charset="0"/>
                <a:cs typeface="Arial" panose="020B0604020202020204" pitchFamily="34" charset="0"/>
              </a:rPr>
              <a:t>and customer service is extremely important to the bank. It provides customer service from several locations around the </a:t>
            </a:r>
            <a:r>
              <a:rPr lang="en-US" sz="950" dirty="0" smtClean="0">
                <a:latin typeface="Arial" panose="020B0604020202020204" pitchFamily="34" charset="0"/>
                <a:cs typeface="Arial" panose="020B0604020202020204" pitchFamily="34" charset="0"/>
              </a:rPr>
              <a:t>country, </a:t>
            </a:r>
            <a:r>
              <a:rPr lang="en-US" sz="950" dirty="0">
                <a:latin typeface="Arial" panose="020B0604020202020204" pitchFamily="34" charset="0"/>
                <a:cs typeface="Arial" panose="020B0604020202020204" pitchFamily="34" charset="0"/>
              </a:rPr>
              <a:t>and aims for constant availability and for </a:t>
            </a:r>
            <a:r>
              <a:rPr lang="en-US" sz="950" dirty="0" smtClean="0">
                <a:latin typeface="Arial" panose="020B0604020202020204" pitchFamily="34" charset="0"/>
                <a:cs typeface="Arial" panose="020B0604020202020204" pitchFamily="34" charset="0"/>
              </a:rPr>
              <a:t>customers </a:t>
            </a:r>
            <a:r>
              <a:rPr lang="en-US" sz="950" dirty="0">
                <a:latin typeface="Arial" panose="020B0604020202020204" pitchFamily="34" charset="0"/>
                <a:cs typeface="Arial" panose="020B0604020202020204" pitchFamily="34" charset="0"/>
              </a:rPr>
              <a:t>to have their needs met by </a:t>
            </a:r>
            <a:r>
              <a:rPr lang="en-US" sz="950" dirty="0" smtClean="0">
                <a:latin typeface="Arial" panose="020B0604020202020204" pitchFamily="34" charset="0"/>
                <a:cs typeface="Arial" panose="020B0604020202020204" pitchFamily="34" charset="0"/>
              </a:rPr>
              <a:t>the first </a:t>
            </a:r>
            <a:r>
              <a:rPr lang="en-US" sz="950" dirty="0">
                <a:latin typeface="Arial" panose="020B0604020202020204" pitchFamily="34" charset="0"/>
                <a:cs typeface="Arial" panose="020B0604020202020204" pitchFamily="34" charset="0"/>
              </a:rPr>
              <a:t>employee answering their call. </a:t>
            </a:r>
            <a:r>
              <a:rPr lang="en-US" sz="9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9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95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r>
              <a:rPr lang="en-US" sz="950" dirty="0" smtClean="0">
                <a:latin typeface="Arial" panose="020B0604020202020204" pitchFamily="34" charset="0"/>
                <a:cs typeface="Arial" panose="020B0604020202020204" pitchFamily="34" charset="0"/>
              </a:rPr>
              <a:t>With </a:t>
            </a:r>
            <a:r>
              <a:rPr lang="en-US" sz="950" dirty="0">
                <a:latin typeface="Arial" panose="020B0604020202020204" pitchFamily="34" charset="0"/>
                <a:cs typeface="Arial" panose="020B0604020202020204" pitchFamily="34" charset="0"/>
              </a:rPr>
              <a:t>customers </a:t>
            </a:r>
            <a:r>
              <a:rPr lang="en-US" sz="950" dirty="0" smtClean="0">
                <a:latin typeface="Arial" panose="020B0604020202020204" pitchFamily="34" charset="0"/>
                <a:cs typeface="Arial" panose="020B0604020202020204" pitchFamily="34" charset="0"/>
              </a:rPr>
              <a:t>starting </a:t>
            </a:r>
            <a:r>
              <a:rPr lang="en-US" sz="950" dirty="0">
                <a:latin typeface="Arial" panose="020B0604020202020204" pitchFamily="34" charset="0"/>
                <a:cs typeface="Arial" panose="020B0604020202020204" pitchFamily="34" charset="0"/>
              </a:rPr>
              <a:t>to request different kinds of services, </a:t>
            </a:r>
            <a:r>
              <a:rPr lang="en-US" sz="9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Sydbank’s</a:t>
            </a:r>
            <a:r>
              <a:rPr lang="en-US" sz="9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50" dirty="0">
                <a:latin typeface="Arial" panose="020B0604020202020204" pitchFamily="34" charset="0"/>
                <a:cs typeface="Arial" panose="020B0604020202020204" pitchFamily="34" charset="0"/>
              </a:rPr>
              <a:t>customer service needed a completely new set of functions </a:t>
            </a:r>
            <a:r>
              <a:rPr lang="en-US" sz="950" dirty="0" smtClean="0">
                <a:latin typeface="Arial" panose="020B0604020202020204" pitchFamily="34" charset="0"/>
                <a:cs typeface="Arial" panose="020B0604020202020204" pitchFamily="34" charset="0"/>
              </a:rPr>
              <a:t>that </a:t>
            </a:r>
            <a:r>
              <a:rPr lang="en-US" sz="950" dirty="0">
                <a:latin typeface="Arial" panose="020B0604020202020204" pitchFamily="34" charset="0"/>
                <a:cs typeface="Arial" panose="020B0604020202020204" pitchFamily="34" charset="0"/>
              </a:rPr>
              <a:t>would enable them to handle approximately 100.000 incoming calls a month. </a:t>
            </a:r>
          </a:p>
          <a:p>
            <a:pPr>
              <a:buClr>
                <a:srgbClr val="F85D01"/>
              </a:buClr>
            </a:pPr>
            <a:endParaRPr lang="en-US" sz="95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8588" indent="-128588">
              <a:buClr>
                <a:srgbClr val="F85D01"/>
              </a:buClr>
              <a:buFont typeface="Arial" panose="020B0604020202020204" pitchFamily="34" charset="0"/>
              <a:buChar char="•"/>
            </a:pPr>
            <a:r>
              <a:rPr lang="en-US" sz="9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Sydbank</a:t>
            </a:r>
            <a:r>
              <a:rPr lang="en-US" sz="9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50" dirty="0">
                <a:latin typeface="Arial" panose="020B0604020202020204" pitchFamily="34" charset="0"/>
                <a:cs typeface="Arial" panose="020B0604020202020204" pitchFamily="34" charset="0"/>
              </a:rPr>
              <a:t>was already using </a:t>
            </a:r>
            <a:r>
              <a:rPr lang="en-US" sz="950" dirty="0" err="1">
                <a:latin typeface="Arial" panose="020B0604020202020204" pitchFamily="34" charset="0"/>
                <a:cs typeface="Arial" panose="020B0604020202020204" pitchFamily="34" charset="0"/>
              </a:rPr>
              <a:t>Zylinc</a:t>
            </a:r>
            <a:r>
              <a:rPr lang="en-US" sz="950" dirty="0">
                <a:latin typeface="Arial" panose="020B0604020202020204" pitchFamily="34" charset="0"/>
                <a:cs typeface="Arial" panose="020B0604020202020204" pitchFamily="34" charset="0"/>
              </a:rPr>
              <a:t> Contact Center, but wanted additional functions to cater for their 2.000 employees. A flexible system that could be developed further was also a criteria</a:t>
            </a:r>
            <a:r>
              <a:rPr lang="en-US" sz="95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9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en-US" sz="9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850330" y="1670967"/>
            <a:ext cx="13452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Benefits – User </a:t>
            </a:r>
            <a:endParaRPr lang="da-DK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304090" y="1654089"/>
            <a:ext cx="14148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Zylinc’s</a:t>
            </a:r>
            <a:r>
              <a:rPr lang="da-DK" sz="1200" b="1" dirty="0">
                <a:latin typeface="Arial" panose="020B0604020202020204" pitchFamily="34" charset="0"/>
                <a:cs typeface="Arial" panose="020B0604020202020204" pitchFamily="34" charset="0"/>
              </a:rPr>
              <a:t> Solution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677381" y="1654089"/>
            <a:ext cx="17652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Benefits – Enterprise </a:t>
            </a:r>
            <a:endParaRPr lang="da-DK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itle 1"/>
          <p:cNvSpPr txBox="1">
            <a:spLocks/>
          </p:cNvSpPr>
          <p:nvPr/>
        </p:nvSpPr>
        <p:spPr>
          <a:xfrm>
            <a:off x="2407299" y="594826"/>
            <a:ext cx="6666719" cy="649580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spcBef>
                <a:spcPts val="450"/>
              </a:spcBef>
            </a:pPr>
            <a:r>
              <a:rPr lang="da-DK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TESTIMONIAL  </a:t>
            </a:r>
          </a:p>
          <a:p>
            <a:pPr algn="r">
              <a:spcBef>
                <a:spcPts val="450"/>
              </a:spcBef>
            </a:pPr>
            <a:r>
              <a:rPr lang="da-DK" sz="1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SYDBANK</a:t>
            </a:r>
            <a:endParaRPr lang="da-DK" sz="1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713"/>
          <a:stretch/>
        </p:blipFill>
        <p:spPr>
          <a:xfrm>
            <a:off x="422609" y="392014"/>
            <a:ext cx="1338144" cy="1001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03773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æsentation1 [Kompatibilitetstilstand]" id="{995C3EA9-363B-4388-AC31-030A23B4E5E5}" vid="{005E5C9F-3610-4840-87EA-ECF11F866B3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sentation xmlns="http://schemas.microsoft.com/sharepoint/v3">Bauhaus testimonial</Presentation>
    <SlideDescription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47B605CC5E0F0144B2DD46813B2D6332" ma:contentTypeVersion="0" ma:contentTypeDescription="Microsoft PowerPoint Slide" ma:contentTypeScope="" ma:versionID="7033c4d63497c96c15fe4a4d7689b581">
  <xsd:schema xmlns:xsd="http://www.w3.org/2001/XMLSchema" xmlns:xs="http://www.w3.org/2001/XMLSchema" xmlns:p="http://schemas.microsoft.com/office/2006/metadata/properties" xmlns:ns2="http://schemas.microsoft.com/sharepoint/v3" targetNamespace="http://schemas.microsoft.com/office/2006/metadata/properties" ma:root="true" ma:fieldsID="9ff4ddc31cb225513923be406fe48cc7" ns2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2:Presentation" minOccurs="0"/>
                <xsd:element ref="ns2:SlideDescrip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1" nillable="true" ma:displayName="Presentation" ma:internalName="Presentation">
      <xsd:simpleType>
        <xsd:restriction base="dms:Text"/>
      </xsd:simpleType>
    </xsd:element>
    <xsd:element name="SlideDescription" ma:index="2" nillable="true" ma:displayName="Description" ma:internalName="SlideDescript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index="0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777CEAE-3624-4235-88AC-630FE1B16ECC}">
  <ds:schemaRefs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495DAB1-DB33-49D6-863D-4E28459BBF5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Præsentation1</Template>
  <TotalTime>16497</TotalTime>
  <Words>317</Words>
  <Application>Microsoft Office PowerPoint</Application>
  <PresentationFormat>On-screen Show (4:3)</PresentationFormat>
  <Paragraphs>38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Bodoni MT Black</vt:lpstr>
      <vt:lpstr>Calibri</vt:lpstr>
      <vt:lpstr>Times New Roman</vt:lpstr>
      <vt:lpstr>Wingdings</vt:lpstr>
      <vt:lpstr>1_Kontortema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Zylinc customer testimonial Sydbank</dc:title>
  <dc:creator>© 2017 Zylinc A/S</dc:creator>
  <dc:description/>
  <cp:lastModifiedBy>Morten Müller</cp:lastModifiedBy>
  <cp:revision>312</cp:revision>
  <cp:lastPrinted>2016-04-28T07:59:01Z</cp:lastPrinted>
  <dcterms:created xsi:type="dcterms:W3CDTF">2013-09-19T13:39:44Z</dcterms:created>
  <dcterms:modified xsi:type="dcterms:W3CDTF">2017-10-05T08:52:36Z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0x010100A22E315B1F3C42B49A0E90D2F9AB5AB10047B605CC5E0F0144B2DD46813B2D6332</vt:lpwstr>
  </property>
  <property fmtid="{D5CDD505-2E9C-101B-9397-08002B2CF9AE}" pid="3" name="ContentType">
    <vt:lpwstr>Slide</vt:lpwstr>
  </property>
  <property fmtid="{D5CDD505-2E9C-101B-9397-08002B2CF9AE}" pid="4" name="Presentation">
    <vt:lpwstr>Bauhaus testimonial</vt:lpwstr>
  </property>
  <property fmtid="{D5CDD505-2E9C-101B-9397-08002B2CF9AE}" pid="5" name="SlideDescription">
    <vt:lpwstr/>
  </property>
</Properties>
</file>